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5AD2E4-4318-4328-A41F-D948963E8D8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202CA5-A026-47A9-A5CE-B8E7C3A836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88;&#1096;%20&#1089;&#1110;&#1084;%20&#1095;&#1091;&#1076;&#1077;&#1089;%20&#1088;&#1110;&#1076;&#1085;&#1086;&#1075;&#1086;%20&#1082;&#1088;&#1072;&#1102;.wa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8</a:t>
            </a:r>
            <a:r>
              <a:rPr lang="ru-RU" sz="4000" b="1" dirty="0">
                <a:solidFill>
                  <a:srgbClr val="FF0000"/>
                </a:solidFill>
              </a:rPr>
              <a:t>2</a:t>
            </a:r>
            <a:r>
              <a:rPr lang="uk-UA" sz="4000" b="1" dirty="0" err="1">
                <a:solidFill>
                  <a:srgbClr val="FF0000"/>
                </a:solidFill>
              </a:rPr>
              <a:t>-річний</a:t>
            </a:r>
            <a:r>
              <a:rPr lang="uk-UA" sz="4000" b="1" dirty="0">
                <a:solidFill>
                  <a:srgbClr val="FF0000"/>
                </a:solidFill>
              </a:rPr>
              <a:t> ювілей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7030A0"/>
                </a:solidFill>
              </a:rPr>
              <a:t>утворення </a:t>
            </a:r>
            <a:r>
              <a:rPr lang="uk-UA" sz="4000" b="1" dirty="0">
                <a:solidFill>
                  <a:srgbClr val="7030A0"/>
                </a:solidFill>
              </a:rPr>
              <a:t>нашої прекрасної і неповторної Дніпропетровської області</a:t>
            </a:r>
            <a:endParaRPr lang="ru-RU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88641"/>
            <a:ext cx="665087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5733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7" y="4365104"/>
            <a:ext cx="23766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Дніпропетровщина</a:t>
            </a:r>
            <a:r>
              <a:rPr lang="ru-RU" b="1" dirty="0">
                <a:solidFill>
                  <a:srgbClr val="FF0000"/>
                </a:solidFill>
              </a:rPr>
              <a:t> моя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Землі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ріднішої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немає</a:t>
            </a:r>
            <a:r>
              <a:rPr lang="en-US" b="1" dirty="0">
                <a:solidFill>
                  <a:srgbClr val="FF0000"/>
                </a:solidFill>
              </a:rPr>
              <a:t>!                                 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Тут дух </a:t>
            </a:r>
            <a:r>
              <a:rPr lang="ru-RU" b="1" dirty="0" err="1">
                <a:solidFill>
                  <a:srgbClr val="FF0000"/>
                </a:solidFill>
              </a:rPr>
              <a:t>козацький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вмирає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Бо</a:t>
            </a:r>
            <a:r>
              <a:rPr lang="ru-RU" b="1" dirty="0">
                <a:solidFill>
                  <a:srgbClr val="FF0000"/>
                </a:solidFill>
              </a:rPr>
              <a:t> тут </a:t>
            </a:r>
            <a:r>
              <a:rPr lang="ru-RU" b="1" dirty="0" err="1">
                <a:solidFill>
                  <a:srgbClr val="FF0000"/>
                </a:solidFill>
              </a:rPr>
              <a:t>живемо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ти</a:t>
            </a:r>
            <a:r>
              <a:rPr lang="ru-RU" b="1" dirty="0">
                <a:solidFill>
                  <a:srgbClr val="FF0000"/>
                </a:solidFill>
              </a:rPr>
              <a:t> і я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Там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де </a:t>
            </a:r>
            <a:r>
              <a:rPr lang="ru-RU" b="1" dirty="0" err="1">
                <a:solidFill>
                  <a:srgbClr val="FF0000"/>
                </a:solidFill>
              </a:rPr>
              <a:t>Дніпро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несе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широкі</a:t>
            </a:r>
            <a:r>
              <a:rPr lang="ru-RU" b="1" dirty="0">
                <a:solidFill>
                  <a:srgbClr val="FF0000"/>
                </a:solidFill>
              </a:rPr>
              <a:t> води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І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береги </a:t>
            </a:r>
            <a:r>
              <a:rPr lang="ru-RU" b="1" dirty="0" err="1">
                <a:solidFill>
                  <a:srgbClr val="FF0000"/>
                </a:solidFill>
              </a:rPr>
              <a:t>славетні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полягли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Дніпропетровщина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пагорбах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свободи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Підняла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своєї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прапори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40" y="3573016"/>
            <a:ext cx="3195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40" y="260648"/>
            <a:ext cx="31954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38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259" y="13908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Рідній</a:t>
            </a:r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Дніпропетровщині</a:t>
            </a:r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82 рок</a:t>
            </a:r>
            <a:r>
              <a:rPr lang="uk-UA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" y="2348880"/>
            <a:ext cx="82809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37" y="570"/>
            <a:ext cx="2167199" cy="29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Рисунок 1" descr="http://www.34.ua/uploads/posts/2013-07/1374490241_bezymyannyy-kopirova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6" t="14282" r="6889" b="29485"/>
          <a:stretch>
            <a:fillRect/>
          </a:stretch>
        </p:blipFill>
        <p:spPr bwMode="auto">
          <a:xfrm>
            <a:off x="6588224" y="139080"/>
            <a:ext cx="255577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0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7525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 smtClean="0"/>
              <a:t>Вона </a:t>
            </a:r>
            <a:r>
              <a:rPr lang="ru-RU" sz="4200" dirty="0" err="1" smtClean="0"/>
              <a:t>має</a:t>
            </a:r>
            <a:r>
              <a:rPr lang="ru-RU" sz="4200" dirty="0" smtClean="0"/>
              <a:t> </a:t>
            </a:r>
            <a:r>
              <a:rPr lang="ru-RU" sz="4200" dirty="0" err="1" smtClean="0"/>
              <a:t>багату</a:t>
            </a:r>
            <a:r>
              <a:rPr lang="ru-RU" sz="4200" dirty="0" smtClean="0"/>
              <a:t> і </a:t>
            </a:r>
            <a:r>
              <a:rPr lang="ru-RU" sz="4200" dirty="0" err="1" smtClean="0"/>
              <a:t>славну</a:t>
            </a:r>
            <a:r>
              <a:rPr lang="ru-RU" sz="4200" dirty="0" smtClean="0"/>
              <a:t> </a:t>
            </a:r>
            <a:r>
              <a:rPr lang="ru-RU" sz="4200" dirty="0" err="1" smtClean="0"/>
              <a:t>історію</a:t>
            </a:r>
            <a:r>
              <a:rPr lang="ru-RU" sz="4200" dirty="0" smtClean="0"/>
              <a:t>, яка </a:t>
            </a:r>
            <a:r>
              <a:rPr lang="ru-RU" sz="4200" dirty="0" err="1" smtClean="0"/>
              <a:t>сягає</a:t>
            </a:r>
            <a:r>
              <a:rPr lang="ru-RU" sz="4200" dirty="0" smtClean="0"/>
              <a:t> у </a:t>
            </a:r>
            <a:r>
              <a:rPr lang="ru-RU" sz="4200" dirty="0" err="1" smtClean="0"/>
              <a:t>сиву</a:t>
            </a:r>
            <a:r>
              <a:rPr lang="ru-RU" sz="4200" dirty="0" smtClean="0"/>
              <a:t> </a:t>
            </a:r>
            <a:r>
              <a:rPr lang="ru-RU" sz="4200" dirty="0" err="1" smtClean="0"/>
              <a:t>давнину</a:t>
            </a:r>
            <a:r>
              <a:rPr lang="ru-RU" sz="4200" dirty="0" smtClean="0"/>
              <a:t> </a:t>
            </a:r>
            <a:r>
              <a:rPr lang="ru-RU" sz="4200" dirty="0" err="1" smtClean="0"/>
              <a:t>століть</a:t>
            </a:r>
            <a:r>
              <a:rPr lang="ru-RU" sz="4200" dirty="0" smtClean="0"/>
              <a:t> і </a:t>
            </a:r>
            <a:r>
              <a:rPr lang="ru-RU" sz="4200" dirty="0" err="1" smtClean="0"/>
              <a:t>тисячоліть</a:t>
            </a:r>
            <a:r>
              <a:rPr lang="ru-RU" sz="4200" dirty="0" smtClean="0"/>
              <a:t>.</a:t>
            </a:r>
          </a:p>
          <a:p>
            <a:pPr marL="0" indent="0">
              <a:buNone/>
            </a:pPr>
            <a:r>
              <a:rPr lang="ru-RU" sz="4200" dirty="0" err="1" smtClean="0"/>
              <a:t>Вже</a:t>
            </a:r>
            <a:r>
              <a:rPr lang="ru-RU" sz="4200" dirty="0" smtClean="0"/>
              <a:t> </a:t>
            </a:r>
            <a:r>
              <a:rPr lang="ru-RU" sz="4200" dirty="0" err="1" smtClean="0"/>
              <a:t>понад</a:t>
            </a:r>
            <a:r>
              <a:rPr lang="ru-RU" sz="4200" dirty="0" smtClean="0"/>
              <a:t> 100 </a:t>
            </a:r>
            <a:r>
              <a:rPr lang="ru-RU" sz="4200" dirty="0" err="1" smtClean="0"/>
              <a:t>тисяч</a:t>
            </a:r>
            <a:r>
              <a:rPr lang="ru-RU" sz="4200" dirty="0" smtClean="0"/>
              <a:t> </a:t>
            </a:r>
            <a:r>
              <a:rPr lang="ru-RU" sz="4200" dirty="0" err="1" smtClean="0"/>
              <a:t>років</a:t>
            </a:r>
            <a:r>
              <a:rPr lang="ru-RU" sz="4200" dirty="0" smtClean="0"/>
              <a:t> тому наш край </a:t>
            </a:r>
            <a:r>
              <a:rPr lang="ru-RU" sz="4200" dirty="0" err="1" smtClean="0"/>
              <a:t>був</a:t>
            </a:r>
            <a:r>
              <a:rPr lang="ru-RU" sz="4200" dirty="0" smtClean="0"/>
              <a:t> заселений.</a:t>
            </a:r>
          </a:p>
          <a:p>
            <a:pPr marL="0" indent="0">
              <a:buNone/>
            </a:pPr>
            <a:r>
              <a:rPr lang="ru-RU" sz="4200" dirty="0" err="1" smtClean="0"/>
              <a:t>Учені</a:t>
            </a:r>
            <a:r>
              <a:rPr lang="ru-RU" sz="4200" dirty="0" smtClean="0"/>
              <a:t> </a:t>
            </a:r>
            <a:r>
              <a:rPr lang="ru-RU" sz="4200" dirty="0" err="1" smtClean="0"/>
              <a:t>вважають</a:t>
            </a:r>
            <a:r>
              <a:rPr lang="ru-RU" sz="4200" dirty="0" smtClean="0"/>
              <a:t>, </a:t>
            </a:r>
            <a:r>
              <a:rPr lang="ru-RU" sz="4200" dirty="0" err="1" smtClean="0"/>
              <a:t>що</a:t>
            </a:r>
            <a:r>
              <a:rPr lang="ru-RU" sz="4200" dirty="0" smtClean="0"/>
              <a:t> </a:t>
            </a:r>
            <a:r>
              <a:rPr lang="ru-RU" sz="4200" dirty="0" err="1" smtClean="0"/>
              <a:t>саме</a:t>
            </a:r>
            <a:r>
              <a:rPr lang="ru-RU" sz="4200" dirty="0" smtClean="0"/>
              <a:t> на </a:t>
            </a:r>
            <a:r>
              <a:rPr lang="ru-RU" sz="4200" dirty="0" err="1" smtClean="0"/>
              <a:t>Подніпров’ї</a:t>
            </a:r>
            <a:r>
              <a:rPr lang="ru-RU" sz="4200" dirty="0" smtClean="0"/>
              <a:t> </a:t>
            </a:r>
            <a:r>
              <a:rPr lang="ru-RU" sz="4200" dirty="0" err="1" smtClean="0"/>
              <a:t>ще</a:t>
            </a:r>
            <a:r>
              <a:rPr lang="ru-RU" sz="4200" dirty="0" smtClean="0"/>
              <a:t> 6 </a:t>
            </a:r>
            <a:r>
              <a:rPr lang="ru-RU" sz="4200" dirty="0" err="1" smtClean="0"/>
              <a:t>тисяч</a:t>
            </a:r>
            <a:r>
              <a:rPr lang="ru-RU" sz="4200" dirty="0" smtClean="0"/>
              <a:t> </a:t>
            </a:r>
            <a:r>
              <a:rPr lang="ru-RU" sz="4200" dirty="0" err="1" smtClean="0"/>
              <a:t>років</a:t>
            </a:r>
            <a:r>
              <a:rPr lang="ru-RU" sz="4200" dirty="0" smtClean="0"/>
              <a:t> тому </a:t>
            </a:r>
            <a:r>
              <a:rPr lang="ru-RU" sz="4200" dirty="0" err="1" smtClean="0"/>
              <a:t>вперше</a:t>
            </a:r>
            <a:r>
              <a:rPr lang="ru-RU" sz="4200" dirty="0" smtClean="0"/>
              <a:t> </a:t>
            </a:r>
            <a:r>
              <a:rPr lang="ru-RU" sz="4200" dirty="0" err="1" smtClean="0"/>
              <a:t>були</a:t>
            </a:r>
            <a:r>
              <a:rPr lang="ru-RU" sz="4200" dirty="0" smtClean="0"/>
              <a:t> </a:t>
            </a:r>
            <a:r>
              <a:rPr lang="ru-RU" sz="4200" dirty="0" err="1" smtClean="0"/>
              <a:t>приручені</a:t>
            </a:r>
            <a:r>
              <a:rPr lang="ru-RU" sz="4200" dirty="0" smtClean="0"/>
              <a:t> </a:t>
            </a:r>
            <a:r>
              <a:rPr lang="ru-RU" sz="4200" dirty="0" err="1" smtClean="0"/>
              <a:t>коні</a:t>
            </a:r>
            <a:r>
              <a:rPr lang="ru-RU" sz="4200" dirty="0" smtClean="0"/>
              <a:t>. В курганах на </a:t>
            </a:r>
            <a:r>
              <a:rPr lang="ru-RU" sz="4200" dirty="0" err="1" smtClean="0"/>
              <a:t>території</a:t>
            </a:r>
            <a:r>
              <a:rPr lang="ru-RU" sz="4200" dirty="0" smtClean="0"/>
              <a:t> </a:t>
            </a:r>
            <a:r>
              <a:rPr lang="ru-RU" sz="4200" dirty="0" err="1" smtClean="0"/>
              <a:t>Новомосковського</a:t>
            </a:r>
            <a:r>
              <a:rPr lang="ru-RU" sz="4200" dirty="0" smtClean="0"/>
              <a:t> району </a:t>
            </a:r>
            <a:r>
              <a:rPr lang="ru-RU" sz="4200" dirty="0" err="1" smtClean="0"/>
              <a:t>знайдені</a:t>
            </a:r>
            <a:r>
              <a:rPr lang="ru-RU" sz="4200" dirty="0" smtClean="0"/>
              <a:t> </a:t>
            </a:r>
            <a:r>
              <a:rPr lang="ru-RU" sz="4200" dirty="0" err="1" smtClean="0"/>
              <a:t>чотириколісні</a:t>
            </a:r>
            <a:r>
              <a:rPr lang="ru-RU" sz="4200" dirty="0" smtClean="0"/>
              <a:t> вози, </a:t>
            </a:r>
            <a:r>
              <a:rPr lang="ru-RU" sz="4200" dirty="0" err="1" smtClean="0"/>
              <a:t>одні</a:t>
            </a:r>
            <a:r>
              <a:rPr lang="ru-RU" sz="4200" dirty="0" smtClean="0"/>
              <a:t> з </a:t>
            </a:r>
            <a:r>
              <a:rPr lang="ru-RU" sz="4200" dirty="0" err="1" smtClean="0"/>
              <a:t>найстаріших</a:t>
            </a:r>
            <a:r>
              <a:rPr lang="ru-RU" sz="4200" dirty="0" smtClean="0"/>
              <a:t> у </a:t>
            </a:r>
            <a:r>
              <a:rPr lang="ru-RU" sz="4200" dirty="0" err="1" smtClean="0"/>
              <a:t>Східній</a:t>
            </a:r>
            <a:r>
              <a:rPr lang="ru-RU" sz="4200" dirty="0" smtClean="0"/>
              <a:t> </a:t>
            </a:r>
            <a:r>
              <a:rPr lang="ru-RU" sz="4200" dirty="0" err="1" smtClean="0"/>
              <a:t>Європі</a:t>
            </a:r>
            <a:r>
              <a:rPr lang="ru-RU" sz="4200" dirty="0" smtClean="0"/>
              <a:t>. </a:t>
            </a:r>
            <a:r>
              <a:rPr lang="ru-RU" sz="4200" dirty="0" err="1" smtClean="0"/>
              <a:t>Знахідки</a:t>
            </a:r>
            <a:r>
              <a:rPr lang="ru-RU" sz="4200" dirty="0" smtClean="0"/>
              <a:t> </a:t>
            </a:r>
            <a:r>
              <a:rPr lang="ru-RU" sz="4200" dirty="0" err="1" smtClean="0"/>
              <a:t>археологів</a:t>
            </a:r>
            <a:r>
              <a:rPr lang="ru-RU" sz="4200" dirty="0" smtClean="0"/>
              <a:t>, </a:t>
            </a:r>
            <a:r>
              <a:rPr lang="ru-RU" sz="4200" dirty="0" err="1" smtClean="0"/>
              <a:t>серед</a:t>
            </a:r>
            <a:r>
              <a:rPr lang="ru-RU" sz="4200" dirty="0" smtClean="0"/>
              <a:t> них </a:t>
            </a:r>
            <a:r>
              <a:rPr lang="ru-RU" sz="4200" dirty="0" err="1" smtClean="0"/>
              <a:t>всесвітньо</a:t>
            </a:r>
            <a:r>
              <a:rPr lang="ru-RU" sz="4200" dirty="0" smtClean="0"/>
              <a:t> </a:t>
            </a:r>
            <a:r>
              <a:rPr lang="ru-RU" sz="4200" dirty="0" err="1" smtClean="0"/>
              <a:t>відомі</a:t>
            </a:r>
            <a:r>
              <a:rPr lang="ru-RU" sz="4200" dirty="0" smtClean="0"/>
              <a:t> </a:t>
            </a:r>
            <a:r>
              <a:rPr lang="ru-RU" sz="4200" dirty="0" err="1" smtClean="0"/>
              <a:t>золоті</a:t>
            </a:r>
            <a:r>
              <a:rPr lang="ru-RU" sz="4200" dirty="0" smtClean="0"/>
              <a:t> пектораль з </a:t>
            </a:r>
            <a:r>
              <a:rPr lang="ru-RU" sz="4200" dirty="0" err="1" smtClean="0"/>
              <a:t>Товстої</a:t>
            </a:r>
            <a:r>
              <a:rPr lang="ru-RU" sz="4200" dirty="0" smtClean="0"/>
              <a:t> </a:t>
            </a:r>
            <a:r>
              <a:rPr lang="ru-RU" sz="4200" dirty="0" err="1" smtClean="0"/>
              <a:t>Могили</a:t>
            </a:r>
            <a:r>
              <a:rPr lang="ru-RU" sz="4200" dirty="0" smtClean="0"/>
              <a:t> та </a:t>
            </a:r>
            <a:r>
              <a:rPr lang="ru-RU" sz="4200" dirty="0" err="1" smtClean="0"/>
              <a:t>гребінь</a:t>
            </a:r>
            <a:r>
              <a:rPr lang="ru-RU" sz="4200" dirty="0" smtClean="0"/>
              <a:t> з кургану </a:t>
            </a:r>
            <a:r>
              <a:rPr lang="ru-RU" sz="4200" dirty="0" err="1" smtClean="0"/>
              <a:t>Солоха</a:t>
            </a:r>
            <a:r>
              <a:rPr lang="ru-RU" sz="4200" dirty="0" smtClean="0"/>
              <a:t>, </a:t>
            </a:r>
            <a:r>
              <a:rPr lang="ru-RU" sz="4200" dirty="0" err="1" smtClean="0"/>
              <a:t>свідчать</a:t>
            </a:r>
            <a:r>
              <a:rPr lang="ru-RU" sz="4200" dirty="0" smtClean="0"/>
              <a:t> не </a:t>
            </a:r>
            <a:r>
              <a:rPr lang="ru-RU" sz="4200" dirty="0" err="1" smtClean="0"/>
              <a:t>тільки</a:t>
            </a:r>
            <a:r>
              <a:rPr lang="ru-RU" sz="4200" dirty="0" smtClean="0"/>
              <a:t> про </a:t>
            </a:r>
            <a:r>
              <a:rPr lang="ru-RU" sz="4200" dirty="0" err="1" smtClean="0"/>
              <a:t>високий</a:t>
            </a:r>
            <a:r>
              <a:rPr lang="ru-RU" sz="4200" dirty="0" smtClean="0"/>
              <a:t> </a:t>
            </a:r>
            <a:r>
              <a:rPr lang="ru-RU" sz="4200" dirty="0" err="1" smtClean="0"/>
              <a:t>рівень</a:t>
            </a:r>
            <a:r>
              <a:rPr lang="ru-RU" sz="4200" dirty="0" smtClean="0"/>
              <a:t> </a:t>
            </a:r>
            <a:r>
              <a:rPr lang="ru-RU" sz="4200" dirty="0" err="1" smtClean="0"/>
              <a:t>матеріальної</a:t>
            </a:r>
            <a:r>
              <a:rPr lang="ru-RU" sz="4200" dirty="0" smtClean="0"/>
              <a:t> </a:t>
            </a:r>
            <a:r>
              <a:rPr lang="ru-RU" sz="4200" dirty="0" err="1" smtClean="0"/>
              <a:t>культури</a:t>
            </a:r>
            <a:r>
              <a:rPr lang="ru-RU" sz="4200" dirty="0" smtClean="0"/>
              <a:t> племен, </a:t>
            </a:r>
            <a:r>
              <a:rPr lang="ru-RU" sz="4200" dirty="0" err="1" smtClean="0"/>
              <a:t>які</a:t>
            </a:r>
            <a:r>
              <a:rPr lang="ru-RU" sz="4200" dirty="0" smtClean="0"/>
              <a:t> населяли </a:t>
            </a:r>
            <a:r>
              <a:rPr lang="ru-RU" sz="4200" dirty="0" err="1" smtClean="0"/>
              <a:t>Придніпров’я</a:t>
            </a:r>
            <a:r>
              <a:rPr lang="ru-RU" sz="4200" dirty="0" smtClean="0"/>
              <a:t>, а й про </a:t>
            </a:r>
            <a:r>
              <a:rPr lang="ru-RU" sz="4200" dirty="0" err="1" smtClean="0"/>
              <a:t>їх</a:t>
            </a:r>
            <a:r>
              <a:rPr lang="ru-RU" sz="4200" dirty="0" smtClean="0"/>
              <a:t> </a:t>
            </a:r>
            <a:r>
              <a:rPr lang="ru-RU" sz="4200" dirty="0" err="1" smtClean="0"/>
              <a:t>високу</a:t>
            </a:r>
            <a:r>
              <a:rPr lang="ru-RU" sz="4200" dirty="0" smtClean="0"/>
              <a:t> </a:t>
            </a:r>
            <a:r>
              <a:rPr lang="ru-RU" sz="4200" dirty="0" err="1" smtClean="0"/>
              <a:t>духовну</a:t>
            </a:r>
            <a:r>
              <a:rPr lang="ru-RU" sz="4200" dirty="0" smtClean="0"/>
              <a:t> культуру.</a:t>
            </a:r>
          </a:p>
          <a:p>
            <a:pPr marL="0" indent="0">
              <a:buNone/>
            </a:pPr>
            <a:r>
              <a:rPr lang="ru-RU" sz="4200" dirty="0" smtClean="0"/>
              <a:t>За </a:t>
            </a:r>
            <a:r>
              <a:rPr lang="ru-RU" sz="4200" dirty="0" err="1" smtClean="0"/>
              <a:t>часів</a:t>
            </a:r>
            <a:r>
              <a:rPr lang="ru-RU" sz="4200" dirty="0" smtClean="0"/>
              <a:t> </a:t>
            </a:r>
            <a:r>
              <a:rPr lang="ru-RU" sz="4200" dirty="0" err="1" smtClean="0"/>
              <a:t>Київської</a:t>
            </a:r>
            <a:r>
              <a:rPr lang="ru-RU" sz="4200" dirty="0" smtClean="0"/>
              <a:t> </a:t>
            </a:r>
            <a:r>
              <a:rPr lang="ru-RU" sz="4200" dirty="0" err="1" smtClean="0"/>
              <a:t>Русі</a:t>
            </a:r>
            <a:r>
              <a:rPr lang="ru-RU" sz="4200" dirty="0" smtClean="0"/>
              <a:t> </a:t>
            </a:r>
            <a:r>
              <a:rPr lang="ru-RU" sz="4200" dirty="0" err="1" smtClean="0"/>
              <a:t>Придніпров’я</a:t>
            </a:r>
            <a:r>
              <a:rPr lang="ru-RU" sz="4200" dirty="0" smtClean="0"/>
              <a:t> </a:t>
            </a:r>
            <a:r>
              <a:rPr lang="ru-RU" sz="4200" dirty="0" err="1" smtClean="0"/>
              <a:t>межувало</a:t>
            </a:r>
            <a:r>
              <a:rPr lang="ru-RU" sz="4200" dirty="0" smtClean="0"/>
              <a:t> з </a:t>
            </a:r>
            <a:r>
              <a:rPr lang="ru-RU" sz="4200" dirty="0" err="1" smtClean="0"/>
              <a:t>кочівниками</a:t>
            </a:r>
            <a:r>
              <a:rPr lang="ru-RU" sz="4200" dirty="0" smtClean="0"/>
              <a:t> і мало з ними </a:t>
            </a:r>
            <a:r>
              <a:rPr lang="ru-RU" sz="4200" dirty="0" err="1" smtClean="0"/>
              <a:t>активні</a:t>
            </a:r>
            <a:r>
              <a:rPr lang="ru-RU" sz="4200" dirty="0" smtClean="0"/>
              <a:t> </a:t>
            </a:r>
            <a:r>
              <a:rPr lang="ru-RU" sz="4200" dirty="0" err="1" smtClean="0"/>
              <a:t>торговельні</a:t>
            </a:r>
            <a:r>
              <a:rPr lang="ru-RU" sz="4200" dirty="0" smtClean="0"/>
              <a:t> </a:t>
            </a:r>
            <a:r>
              <a:rPr lang="ru-RU" sz="4200" dirty="0" err="1" smtClean="0"/>
              <a:t>контакти</a:t>
            </a:r>
            <a:r>
              <a:rPr lang="ru-RU" sz="4200" dirty="0" smtClean="0"/>
              <a:t>. </a:t>
            </a:r>
            <a:r>
              <a:rPr lang="ru-RU" sz="4200" dirty="0" err="1" smtClean="0"/>
              <a:t>Дніпром</a:t>
            </a:r>
            <a:r>
              <a:rPr lang="ru-RU" sz="4200" dirty="0" smtClean="0"/>
              <a:t> </a:t>
            </a:r>
            <a:r>
              <a:rPr lang="ru-RU" sz="4200" dirty="0" err="1" smtClean="0"/>
              <a:t>пролягав</a:t>
            </a:r>
            <a:r>
              <a:rPr lang="ru-RU" sz="4200" dirty="0" smtClean="0"/>
              <a:t> </a:t>
            </a:r>
            <a:r>
              <a:rPr lang="ru-RU" sz="4200" dirty="0" err="1" smtClean="0"/>
              <a:t>знаменитий</a:t>
            </a:r>
            <a:r>
              <a:rPr lang="ru-RU" sz="4200" dirty="0" smtClean="0"/>
              <a:t> </a:t>
            </a:r>
            <a:r>
              <a:rPr lang="ru-RU" sz="4200" dirty="0" err="1" smtClean="0"/>
              <a:t>торговельний</a:t>
            </a:r>
            <a:r>
              <a:rPr lang="ru-RU" sz="4200" dirty="0" smtClean="0"/>
              <a:t> шлях </a:t>
            </a:r>
            <a:r>
              <a:rPr lang="ru-RU" sz="4200" dirty="0" err="1" smtClean="0"/>
              <a:t>світового</a:t>
            </a:r>
            <a:r>
              <a:rPr lang="ru-RU" sz="4200" dirty="0" smtClean="0"/>
              <a:t> </a:t>
            </a:r>
            <a:r>
              <a:rPr lang="ru-RU" sz="4200" dirty="0" err="1" smtClean="0"/>
              <a:t>значення</a:t>
            </a:r>
            <a:r>
              <a:rPr lang="ru-RU" sz="4200" dirty="0" smtClean="0"/>
              <a:t> „</a:t>
            </a:r>
            <a:r>
              <a:rPr lang="ru-RU" sz="4200" dirty="0" err="1" smtClean="0"/>
              <a:t>Із</a:t>
            </a:r>
            <a:r>
              <a:rPr lang="ru-RU" sz="4200" dirty="0" smtClean="0"/>
              <a:t> варяг у греки”, </a:t>
            </a:r>
            <a:r>
              <a:rPr lang="ru-RU" sz="4200" dirty="0" err="1" smtClean="0"/>
              <a:t>Дніпром</a:t>
            </a:r>
            <a:r>
              <a:rPr lang="ru-RU" sz="4200" dirty="0" smtClean="0"/>
              <a:t> вели на </a:t>
            </a:r>
            <a:r>
              <a:rPr lang="ru-RU" sz="4200" dirty="0" err="1" smtClean="0"/>
              <a:t>Візантію</a:t>
            </a:r>
            <a:r>
              <a:rPr lang="ru-RU" sz="4200" dirty="0" smtClean="0"/>
              <a:t> </a:t>
            </a:r>
            <a:r>
              <a:rPr lang="ru-RU" sz="4200" dirty="0" err="1" smtClean="0"/>
              <a:t>свої</a:t>
            </a:r>
            <a:r>
              <a:rPr lang="ru-RU" sz="4200" dirty="0" smtClean="0"/>
              <a:t> </a:t>
            </a:r>
            <a:r>
              <a:rPr lang="ru-RU" sz="4200" dirty="0" err="1" smtClean="0"/>
              <a:t>дружини</a:t>
            </a:r>
            <a:r>
              <a:rPr lang="ru-RU" sz="4200" dirty="0" smtClean="0"/>
              <a:t> </a:t>
            </a:r>
            <a:r>
              <a:rPr lang="ru-RU" sz="4200" dirty="0" err="1" smtClean="0"/>
              <a:t>київські</a:t>
            </a:r>
            <a:r>
              <a:rPr lang="ru-RU" sz="4200" dirty="0" smtClean="0"/>
              <a:t> </a:t>
            </a:r>
            <a:r>
              <a:rPr lang="ru-RU" sz="4200" dirty="0" err="1" smtClean="0"/>
              <a:t>князі</a:t>
            </a:r>
            <a:r>
              <a:rPr lang="ru-RU" sz="4200" dirty="0" smtClean="0"/>
              <a:t>. 955 року на </a:t>
            </a:r>
            <a:r>
              <a:rPr lang="ru-RU" sz="4200" dirty="0" err="1" smtClean="0"/>
              <a:t>Монастирському</a:t>
            </a:r>
            <a:r>
              <a:rPr lang="ru-RU" sz="4200" dirty="0" smtClean="0"/>
              <a:t> </a:t>
            </a:r>
            <a:r>
              <a:rPr lang="ru-RU" sz="4200" dirty="0" err="1" smtClean="0"/>
              <a:t>острові</a:t>
            </a:r>
            <a:r>
              <a:rPr lang="ru-RU" sz="4200" dirty="0" smtClean="0"/>
              <a:t> </a:t>
            </a:r>
            <a:r>
              <a:rPr lang="ru-RU" sz="4200" dirty="0" err="1" smtClean="0"/>
              <a:t>зупинялась</a:t>
            </a:r>
            <a:r>
              <a:rPr lang="ru-RU" sz="4200" dirty="0" smtClean="0"/>
              <a:t> Велика </a:t>
            </a:r>
            <a:r>
              <a:rPr lang="ru-RU" sz="4200" dirty="0" err="1" smtClean="0"/>
              <a:t>Київська</a:t>
            </a:r>
            <a:r>
              <a:rPr lang="ru-RU" sz="4200" dirty="0" smtClean="0"/>
              <a:t> княгиня Ольга, а 972 року </a:t>
            </a:r>
            <a:r>
              <a:rPr lang="ru-RU" sz="4200" dirty="0" err="1" smtClean="0"/>
              <a:t>її</a:t>
            </a:r>
            <a:r>
              <a:rPr lang="ru-RU" sz="4200" dirty="0" smtClean="0"/>
              <a:t> </a:t>
            </a:r>
            <a:r>
              <a:rPr lang="ru-RU" sz="4200" dirty="0" err="1" smtClean="0"/>
              <a:t>син</a:t>
            </a:r>
            <a:r>
              <a:rPr lang="ru-RU" sz="4200" dirty="0" smtClean="0"/>
              <a:t> князь Святослав </a:t>
            </a:r>
            <a:r>
              <a:rPr lang="ru-RU" sz="4200" dirty="0" err="1" smtClean="0"/>
              <a:t>загинув</a:t>
            </a:r>
            <a:r>
              <a:rPr lang="ru-RU" sz="4200" dirty="0" smtClean="0"/>
              <a:t> на порогах у бою з </a:t>
            </a:r>
            <a:r>
              <a:rPr lang="ru-RU" sz="4200" dirty="0" err="1" smtClean="0"/>
              <a:t>печенігами</a:t>
            </a:r>
            <a:r>
              <a:rPr lang="ru-RU" sz="42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8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Дніпропетровщина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– перлина України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74701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907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7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768373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– п’ять із них виявлено на території сучасного Нікопольського району. Велику роль відіграло козацтво у національно-визвольній війні українського народу проти Польщі. Наприкінці грудня 1647 року на острові Томаківка перебував Богдан Хмельницький, який на початку наступного року в </a:t>
            </a:r>
            <a:r>
              <a:rPr lang="uk-UA" sz="2000" dirty="0" err="1"/>
              <a:t>Микитинській</a:t>
            </a:r>
            <a:r>
              <a:rPr lang="uk-UA" sz="2000" dirty="0"/>
              <a:t> Січі був обраний гетьманом Війська Запорозького. А битва на Жовтих Водах зіграла вирішальну роль у війні.</a:t>
            </a:r>
            <a:endParaRPr lang="ru-RU" sz="2000" dirty="0"/>
          </a:p>
          <a:p>
            <a:pPr marL="0" indent="0">
              <a:buNone/>
            </a:pPr>
            <a:r>
              <a:rPr lang="uk-UA" sz="2000" dirty="0" smtClean="0"/>
              <a:t>     У </a:t>
            </a:r>
            <a:r>
              <a:rPr lang="uk-UA" sz="2000" dirty="0"/>
              <a:t>1774 р. частина Південної України, яка вже тоді знаходилась під контролем Росії, була поділена на дві губернії: Новоросійську та Азовську.</a:t>
            </a:r>
            <a:endParaRPr lang="ru-RU" sz="2000" dirty="0"/>
          </a:p>
          <a:p>
            <a:pPr marL="0" indent="0">
              <a:buNone/>
            </a:pPr>
            <a:r>
              <a:rPr lang="uk-UA" sz="2000" dirty="0" smtClean="0"/>
              <a:t>       У </a:t>
            </a:r>
            <a:r>
              <a:rPr lang="uk-UA" sz="2000" dirty="0"/>
              <a:t>1783 р. дві губернії об’єднали й утворили на їх базі Катеринославське намісництво. У 1796-1802 рр. тут існувала Новоросійська губернія, яка </a:t>
            </a:r>
            <a:r>
              <a:rPr lang="uk-UA" sz="2000" dirty="0" err="1"/>
              <a:t>включаючала</a:t>
            </a:r>
            <a:r>
              <a:rPr lang="uk-UA" sz="2000" dirty="0"/>
              <a:t> Кримський півострів та Передній Кавказ. Столицею губернії був Новоросійськ – таку назву кілька років мав Катеринослав (сучасний Дніпропетровськ).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7712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Дніпропетровщина </a:t>
            </a:r>
            <a:r>
              <a:rPr lang="ru-RU" b="1" dirty="0">
                <a:solidFill>
                  <a:srgbClr val="C00000"/>
                </a:solidFill>
              </a:rPr>
              <a:t>–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край козацьких Січей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-171400"/>
            <a:ext cx="18764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1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Після </a:t>
            </a:r>
            <a:r>
              <a:rPr lang="uk-UA" dirty="0"/>
              <a:t>жовтневого перевороту 1917 р. та громадянської війни губернський устрій не відповідав більше вимогам нової влади. Протягом 1923-25 рр. поділ на губернії був поступово скасований. На території колишньої Катеринославської губернії утворилися 7 округів. 27 лютого 1932 р. внаслідок чергового адміністративно-територіального поділу на основі п’яти округів Катеринославської губернії була утворена Дніпропетровська область. У 1938-39 роках частина її території відійшла до новоутворених Запорізької, Миколаївської та Кіровоградської областей. З тих пір межі області не змінювались.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   Перед </a:t>
            </a:r>
            <a:r>
              <a:rPr lang="uk-UA" dirty="0"/>
              <a:t>Великою Вітчизняною війною у Дніпропетровській області налічувалося 7 міст обласного підпорядкування та 26 районів. На 1991 рік в області було вже 13 міст обласного підпорядкування та 20 районів. За останні десять років відновлено 2 райони – Петриківський та </a:t>
            </a:r>
            <a:r>
              <a:rPr lang="uk-UA" dirty="0" err="1"/>
              <a:t>Юр’ївський</a:t>
            </a:r>
            <a:r>
              <a:rPr lang="uk-UA" dirty="0"/>
              <a:t>. Сьогодні в області 22 адміністративних райони, 21 місто (у тому числі 13 обласного підпорядкування), 47 селищ міського типу і 1440 сільських населених пунктів.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Територіальний </a:t>
            </a:r>
            <a:r>
              <a:rPr lang="uk-UA" b="1" dirty="0">
                <a:solidFill>
                  <a:srgbClr val="C00000"/>
                </a:solidFill>
              </a:rPr>
              <a:t>устрій Дніпропетровщини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1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такі </a:t>
            </a:r>
            <a:r>
              <a:rPr lang="uk-UA" dirty="0"/>
              <a:t>всесвітньо відомі гіганти, як "Дніпропетровський металургійний завод ім. Петровського", якому більше 110 років, "Дніпропетровський трубний завод", "Нижньодніпровський трубопрокатний завод", </a:t>
            </a:r>
            <a:r>
              <a:rPr lang="uk-UA" dirty="0" err="1"/>
              <a:t>Вільногірський</a:t>
            </a:r>
            <a:r>
              <a:rPr lang="uk-UA" dirty="0"/>
              <a:t>  ГМК, завод «</a:t>
            </a:r>
            <a:r>
              <a:rPr lang="uk-UA" dirty="0" err="1"/>
              <a:t>Вільногірське</a:t>
            </a:r>
            <a:r>
              <a:rPr lang="uk-UA" dirty="0"/>
              <a:t> скло». Яскравим прикладом сучасного машинобудування і гордістю Дніпропетровська і всієї України є ПО "Південний машинобудівний завод ім. Макарова" і конструкторського бюро "Південне". Висока технічне оснащення і кваліфікація інженерного і робочого персоналу дозволили розробити і виготовити тут екологічно чисті ракетоносії "Зеніт", могутні "Дніпро", різноманітні космічні апарати і іншу продукцію, яка не має аналогів в світовій практиці.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Дніпропетровськ - місто дійсно унікальне, як по духовному наповненню, так і по архітектурі. Фахівці вважають, що саме тут склався своєрідний архітектурний стиль - так званий Катеринославський. Адже плануванням і архітектурою Дніпропетровськ не поступається кращим європейським містам.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На Дніпропетровщині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функціонують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057387" cy="20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2123727" cy="18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3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науки, культури, мистецтва, громадських діячів. Золотими літерами вписав своє ім’я в історію краю Олександр Поль. Довгий час жив і працював видатний історик Дмитро Яворницький. Тут народилась всесвітньо відома письменниця-теософ Олена Блаватська. На берегах Дніпра побували Тарас Шевченко, Олександр Пушкін, Ілля Рєпін, Іван Карпенко-Карий. Оспівували наш край поет і фольклорист Іван </a:t>
            </a:r>
            <a:r>
              <a:rPr lang="uk-UA" dirty="0" err="1" smtClean="0"/>
              <a:t>Манжура</a:t>
            </a:r>
            <a:r>
              <a:rPr lang="uk-UA" dirty="0" smtClean="0"/>
              <a:t> та письменник Андріан Кащенко. </a:t>
            </a:r>
          </a:p>
          <a:p>
            <a:pPr marL="0" indent="0">
              <a:buNone/>
            </a:pPr>
            <a:r>
              <a:rPr lang="uk-UA" dirty="0" smtClean="0"/>
              <a:t>З Дніпропетровщиною пов’язані також імена сучасних видатних українських письменників нашого краю Олеся Гончара і Павла Загребельного. Багато видатних вчених розвивали науку на теренах нашого краю – Ярослав </a:t>
            </a:r>
            <a:r>
              <a:rPr lang="uk-UA" dirty="0" err="1" smtClean="0"/>
              <a:t>Грдина</a:t>
            </a:r>
            <a:r>
              <a:rPr lang="uk-UA" dirty="0" smtClean="0"/>
              <a:t>, Іван </a:t>
            </a:r>
            <a:r>
              <a:rPr lang="uk-UA" dirty="0" err="1" smtClean="0"/>
              <a:t>Акинфієв</a:t>
            </a:r>
            <a:r>
              <a:rPr lang="uk-UA" dirty="0" smtClean="0"/>
              <a:t>, Лев </a:t>
            </a:r>
            <a:r>
              <a:rPr lang="uk-UA" dirty="0" err="1" smtClean="0"/>
              <a:t>Писаржевський</a:t>
            </a:r>
            <a:r>
              <a:rPr lang="uk-UA" dirty="0" smtClean="0"/>
              <a:t>, Олександр </a:t>
            </a:r>
            <a:r>
              <a:rPr lang="uk-UA" dirty="0" err="1" smtClean="0"/>
              <a:t>Чекмарьов</a:t>
            </a:r>
            <a:r>
              <a:rPr lang="uk-UA" dirty="0" smtClean="0"/>
              <a:t>, Олександр Терпигорєв, Антін </a:t>
            </a:r>
            <a:r>
              <a:rPr lang="uk-UA" dirty="0" err="1" smtClean="0"/>
              <a:t>Синявський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З Дніпропетровщиною пов’язані імена багатьох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видатних діячів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1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5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завжди трималася й тримається на високій професійності його людей, невпинному творчому пошуку, надійному слові й найвищій відповідальності за подальшу долю свого краю. Дніпропетровщину звично називали й називають «кузнею кадрів» — до того ж, як управлінців, так і фахівців усіх галузей виробництва, науки, культури. І це дійсно так. </a:t>
            </a:r>
            <a:r>
              <a:rPr lang="uk-UA" b="1" dirty="0"/>
              <a:t>Григорій Іванович Петровський, Михайло Кузьмич Янгель, Олександр Максимович Макаров, Василь Сергійович Будник, Лев Володимирович </a:t>
            </a:r>
            <a:r>
              <a:rPr lang="uk-UA" b="1" dirty="0" err="1"/>
              <a:t>Писаржевський</a:t>
            </a:r>
            <a:r>
              <a:rPr lang="uk-UA" b="1" dirty="0"/>
              <a:t>, Володимир Іванович </a:t>
            </a:r>
            <a:r>
              <a:rPr lang="uk-UA" b="1" dirty="0" err="1"/>
              <a:t>Моссаковський</a:t>
            </a:r>
            <a:r>
              <a:rPr lang="uk-UA" b="1" dirty="0"/>
              <a:t>, Дмитро Іванович Яворницький, Федір Павлович </a:t>
            </a:r>
            <a:r>
              <a:rPr lang="uk-UA" b="1" dirty="0" err="1"/>
              <a:t>Решетников</a:t>
            </a:r>
            <a:r>
              <a:rPr lang="uk-UA" b="1" dirty="0"/>
              <a:t>, Олесь Терентійович Гончар, Леонід Ілліч Брежнєв, Володимир Васильович Щербицький, Леонід Данилович Кучма, Євген Вікторович </a:t>
            </a:r>
            <a:r>
              <a:rPr lang="uk-UA" b="1" dirty="0" err="1"/>
              <a:t>Качаловський</a:t>
            </a:r>
            <a:r>
              <a:rPr lang="uk-UA" b="1" dirty="0"/>
              <a:t>, Віктор Григорович Бойко,</a:t>
            </a:r>
            <a:r>
              <a:rPr lang="uk-UA" dirty="0"/>
              <a:t> десятки й сотні інших гідних імен широко відомі не тільки у нас, на Дніпропетровщині, але й далеко за її межами.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Слава неповторного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Придніпров’я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1"/>
            <a:ext cx="2376264" cy="19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3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94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/>
              <a:t>На сучасному етапі Дніпропетровська область посідає лідируючи позиції в економічному, науковому та культурному житті нашої країни. Займаючи 5,3 % території України та складаючи 7,4 % її населення Дніпропетровщина виробляє 100 % марганцевої руди та 81,9 % залізної руди, 75,4 % труб та 57 % феросплавів. Науково-технічні роботи в області виконують 15 наукових установ академічного профілю, 71 – галузевого профілю, 12 вищих навчальних закладів та 5 установ заводського профілю. За кількістю вищих навчальних закладів область посідає одне із перших місць в Україні. Мережа ВНЗ представлена 62 закладами І-ІІ рівнів акредитації та 22 закладами ІІІ-ІV рівнів акредитації в яких навчається 157,7 тисяч студентів.</a:t>
            </a:r>
            <a:endParaRPr lang="ru-RU" sz="2200" dirty="0"/>
          </a:p>
          <a:p>
            <a:pPr marL="0" indent="0">
              <a:buNone/>
            </a:pPr>
            <a:r>
              <a:rPr lang="uk-UA" sz="2200" dirty="0"/>
              <a:t>Славну історію краю гідно продовжують сучасники. Потенціал області в усі часи служив на благо народу України.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Дніпропетровщина </a:t>
            </a:r>
            <a:r>
              <a:rPr lang="uk-UA" b="1" dirty="0">
                <a:solidFill>
                  <a:srgbClr val="C00000"/>
                </a:solidFill>
              </a:rPr>
              <a:t>–     регіон лідер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223224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993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 Рідній  Дніпропетровщині             82 роки</vt:lpstr>
      <vt:lpstr>  Дніпропетровщина – перлина України </vt:lpstr>
      <vt:lpstr> Дніпропетровщина – край козацьких Січей </vt:lpstr>
      <vt:lpstr> Територіальний устрій Дніпропетровщини </vt:lpstr>
      <vt:lpstr> На Дніпропетровщині функціонують </vt:lpstr>
      <vt:lpstr> З Дніпропетровщиною пов’язані імена багатьох видатних діячів</vt:lpstr>
      <vt:lpstr>Слава неповторного Придніпров’я</vt:lpstr>
      <vt:lpstr> Дніпропетровщина –     регіон лідер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Рідній  Дніпропетровщині             82 років</dc:title>
  <dc:creator>Админ ПК</dc:creator>
  <cp:lastModifiedBy>Админ ПК</cp:lastModifiedBy>
  <cp:revision>7</cp:revision>
  <dcterms:created xsi:type="dcterms:W3CDTF">2014-02-22T17:35:48Z</dcterms:created>
  <dcterms:modified xsi:type="dcterms:W3CDTF">2014-02-22T18:51:45Z</dcterms:modified>
</cp:coreProperties>
</file>