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7" r:id="rId2"/>
    <p:sldId id="269" r:id="rId3"/>
    <p:sldId id="256" r:id="rId4"/>
    <p:sldId id="257" r:id="rId5"/>
    <p:sldId id="258" r:id="rId6"/>
    <p:sldId id="259" r:id="rId7"/>
    <p:sldId id="261" r:id="rId8"/>
    <p:sldId id="260" r:id="rId9"/>
    <p:sldId id="262" r:id="rId10"/>
    <p:sldId id="263" r:id="rId11"/>
    <p:sldId id="264" r:id="rId12"/>
    <p:sldId id="265" r:id="rId13"/>
    <p:sldId id="268" r:id="rId14"/>
    <p:sldId id="266"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5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202679-FAE6-44D2-9A27-10168E23D5BD}" type="datetimeFigureOut">
              <a:rPr lang="ru-RU" smtClean="0"/>
              <a:t>26.02.2012</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ECEB49-1A3D-4DD4-8D71-9061E520CF03}" type="slidenum">
              <a:rPr lang="ru-RU" smtClean="0"/>
              <a:t>‹#›</a:t>
            </a:fld>
            <a:endParaRPr lang="ru-RU" dirty="0"/>
          </a:p>
        </p:txBody>
      </p:sp>
    </p:spTree>
    <p:extLst>
      <p:ext uri="{BB962C8B-B14F-4D97-AF65-F5344CB8AC3E}">
        <p14:creationId xmlns:p14="http://schemas.microsoft.com/office/powerpoint/2010/main" val="2232531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ECEB49-1A3D-4DD4-8D71-9061E520CF03}" type="slidenum">
              <a:rPr lang="ru-RU" smtClean="0"/>
              <a:t>3</a:t>
            </a:fld>
            <a:endParaRPr lang="ru-RU" dirty="0"/>
          </a:p>
        </p:txBody>
      </p:sp>
    </p:spTree>
    <p:extLst>
      <p:ext uri="{BB962C8B-B14F-4D97-AF65-F5344CB8AC3E}">
        <p14:creationId xmlns:p14="http://schemas.microsoft.com/office/powerpoint/2010/main" val="3544923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ECEB49-1A3D-4DD4-8D71-9061E520CF03}" type="slidenum">
              <a:rPr lang="ru-RU" smtClean="0"/>
              <a:t>6</a:t>
            </a:fld>
            <a:endParaRPr lang="ru-RU" dirty="0"/>
          </a:p>
        </p:txBody>
      </p:sp>
    </p:spTree>
    <p:extLst>
      <p:ext uri="{BB962C8B-B14F-4D97-AF65-F5344CB8AC3E}">
        <p14:creationId xmlns:p14="http://schemas.microsoft.com/office/powerpoint/2010/main" val="798666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AECEB49-1A3D-4DD4-8D71-9061E520CF03}" type="slidenum">
              <a:rPr lang="ru-RU" smtClean="0"/>
              <a:t>8</a:t>
            </a:fld>
            <a:endParaRPr lang="ru-RU" dirty="0"/>
          </a:p>
        </p:txBody>
      </p:sp>
    </p:spTree>
    <p:extLst>
      <p:ext uri="{BB962C8B-B14F-4D97-AF65-F5344CB8AC3E}">
        <p14:creationId xmlns:p14="http://schemas.microsoft.com/office/powerpoint/2010/main" val="559656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1327909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2914863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3745031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283779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368562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42275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202013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273803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3742388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2847819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449E7E-204A-40AE-A5DF-694EE62CCEA3}" type="datetimeFigureOut">
              <a:rPr lang="ru-RU" smtClean="0"/>
              <a:t>26.02.2012</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53E8F7B-E7E5-42C0-82D1-9489F62CCA10}" type="slidenum">
              <a:rPr lang="ru-RU" smtClean="0"/>
              <a:t>‹#›</a:t>
            </a:fld>
            <a:endParaRPr lang="ru-RU" dirty="0"/>
          </a:p>
        </p:txBody>
      </p:sp>
    </p:spTree>
    <p:extLst>
      <p:ext uri="{BB962C8B-B14F-4D97-AF65-F5344CB8AC3E}">
        <p14:creationId xmlns:p14="http://schemas.microsoft.com/office/powerpoint/2010/main" val="184415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0">
          <a:gsLst>
            <a:gs pos="0">
              <a:srgbClr val="0066FF"/>
            </a:gs>
            <a:gs pos="100000">
              <a:srgbClr val="FFFF00"/>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449E7E-204A-40AE-A5DF-694EE62CCEA3}" type="datetimeFigureOut">
              <a:rPr lang="ru-RU" smtClean="0"/>
              <a:t>26.02.2012</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E8F7B-E7E5-42C0-82D1-9489F62CCA10}" type="slidenum">
              <a:rPr lang="ru-RU" smtClean="0"/>
              <a:t>‹#›</a:t>
            </a:fld>
            <a:endParaRPr lang="ru-RU" dirty="0"/>
          </a:p>
        </p:txBody>
      </p:sp>
    </p:spTree>
    <p:extLst>
      <p:ext uri="{BB962C8B-B14F-4D97-AF65-F5344CB8AC3E}">
        <p14:creationId xmlns:p14="http://schemas.microsoft.com/office/powerpoint/2010/main" val="84906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908720"/>
            <a:ext cx="7772400" cy="2520280"/>
          </a:xfrm>
        </p:spPr>
        <p:txBody>
          <a:bodyPr>
            <a:noAutofit/>
          </a:bodyPr>
          <a:lstStyle/>
          <a:p>
            <a:r>
              <a:rPr lang="ru-RU" sz="7200" dirty="0" smtClean="0">
                <a:solidFill>
                  <a:srgbClr val="FF0000"/>
                </a:solidFill>
              </a:rPr>
              <a:t>С</a:t>
            </a:r>
            <a:r>
              <a:rPr lang="uk-UA" sz="7200" dirty="0" smtClean="0">
                <a:solidFill>
                  <a:srgbClr val="FF0000"/>
                </a:solidFill>
              </a:rPr>
              <a:t>і</a:t>
            </a:r>
            <a:r>
              <a:rPr lang="ru-RU" sz="7200" dirty="0" smtClean="0">
                <a:solidFill>
                  <a:srgbClr val="FF0000"/>
                </a:solidFill>
              </a:rPr>
              <a:t>м чудес </a:t>
            </a:r>
            <a:r>
              <a:rPr lang="ru-RU" sz="7200" dirty="0" smtClean="0">
                <a:solidFill>
                  <a:srgbClr val="FF0000"/>
                </a:solidFill>
              </a:rPr>
              <a:t>Дніпропетровщини</a:t>
            </a:r>
            <a:endParaRPr lang="ru-RU" sz="7200" dirty="0">
              <a:solidFill>
                <a:srgbClr val="FF0000"/>
              </a:solidFill>
            </a:endParaRPr>
          </a:p>
        </p:txBody>
      </p:sp>
      <p:sp>
        <p:nvSpPr>
          <p:cNvPr id="3" name="Подзаголовок 2"/>
          <p:cNvSpPr>
            <a:spLocks noGrp="1"/>
          </p:cNvSpPr>
          <p:nvPr>
            <p:ph type="subTitle" idx="1"/>
          </p:nvPr>
        </p:nvSpPr>
        <p:spPr>
          <a:xfrm>
            <a:off x="2555776" y="4797152"/>
            <a:ext cx="6400800" cy="1752600"/>
          </a:xfrm>
        </p:spPr>
        <p:txBody>
          <a:bodyPr>
            <a:normAutofit/>
          </a:bodyPr>
          <a:lstStyle/>
          <a:p>
            <a:pPr algn="r"/>
            <a:r>
              <a:rPr lang="ru-RU" sz="2800" dirty="0" smtClean="0">
                <a:solidFill>
                  <a:srgbClr val="3333FF"/>
                </a:solidFill>
                <a:latin typeface="+mj-lt"/>
              </a:rPr>
              <a:t> </a:t>
            </a:r>
            <a:r>
              <a:rPr lang="ru-RU" sz="2800" dirty="0" smtClean="0">
                <a:solidFill>
                  <a:srgbClr val="3333FF"/>
                </a:solidFill>
                <a:latin typeface="+mj-lt"/>
              </a:rPr>
              <a:t>Презентац</a:t>
            </a:r>
            <a:r>
              <a:rPr lang="uk-UA" sz="2800" dirty="0" smtClean="0">
                <a:solidFill>
                  <a:srgbClr val="3333FF"/>
                </a:solidFill>
                <a:latin typeface="+mj-lt"/>
              </a:rPr>
              <a:t>ію</a:t>
            </a:r>
            <a:r>
              <a:rPr lang="uk-UA" sz="2800" dirty="0" smtClean="0">
                <a:solidFill>
                  <a:srgbClr val="3333FF"/>
                </a:solidFill>
                <a:latin typeface="+mj-lt"/>
              </a:rPr>
              <a:t> підготувала</a:t>
            </a:r>
          </a:p>
          <a:p>
            <a:pPr algn="r"/>
            <a:r>
              <a:rPr lang="uk-UA" sz="2800" dirty="0" smtClean="0">
                <a:solidFill>
                  <a:srgbClr val="3333FF"/>
                </a:solidFill>
                <a:latin typeface="+mj-lt"/>
              </a:rPr>
              <a:t>вчитель початкових класів  </a:t>
            </a:r>
          </a:p>
          <a:p>
            <a:pPr algn="r"/>
            <a:r>
              <a:rPr lang="uk-UA" sz="2800" dirty="0" smtClean="0">
                <a:solidFill>
                  <a:srgbClr val="3333FF"/>
                </a:solidFill>
                <a:latin typeface="+mj-lt"/>
              </a:rPr>
              <a:t>Юр</a:t>
            </a:r>
            <a:r>
              <a:rPr lang="en-US" sz="2800" dirty="0" smtClean="0">
                <a:solidFill>
                  <a:srgbClr val="3333FF"/>
                </a:solidFill>
                <a:latin typeface="+mj-lt"/>
              </a:rPr>
              <a:t>’</a:t>
            </a:r>
            <a:r>
              <a:rPr lang="uk-UA" sz="2800" dirty="0" smtClean="0">
                <a:solidFill>
                  <a:srgbClr val="3333FF"/>
                </a:solidFill>
                <a:latin typeface="+mj-lt"/>
              </a:rPr>
              <a:t>ївської</a:t>
            </a:r>
            <a:r>
              <a:rPr lang="uk-UA" sz="2800" dirty="0" smtClean="0">
                <a:solidFill>
                  <a:srgbClr val="3333FF"/>
                </a:solidFill>
                <a:latin typeface="+mj-lt"/>
              </a:rPr>
              <a:t> СЗШ </a:t>
            </a:r>
            <a:r>
              <a:rPr lang="uk-UA" sz="2800" dirty="0" smtClean="0">
                <a:solidFill>
                  <a:srgbClr val="3333FF"/>
                </a:solidFill>
                <a:latin typeface="+mj-lt"/>
              </a:rPr>
              <a:t>Жукова С.В.</a:t>
            </a:r>
            <a:endParaRPr lang="ru-RU" sz="2800" dirty="0">
              <a:solidFill>
                <a:srgbClr val="3333FF"/>
              </a:solidFill>
              <a:latin typeface="+mj-lt"/>
            </a:endParaRPr>
          </a:p>
        </p:txBody>
      </p:sp>
    </p:spTree>
    <p:extLst>
      <p:ext uri="{BB962C8B-B14F-4D97-AF65-F5344CB8AC3E}">
        <p14:creationId xmlns:p14="http://schemas.microsoft.com/office/powerpoint/2010/main" val="246566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dirty="0" smtClean="0">
                <a:solidFill>
                  <a:srgbClr val="FFFF00"/>
                </a:solidFill>
              </a:rPr>
              <a:t>Могила </a:t>
            </a:r>
            <a:r>
              <a:rPr lang="uk-UA" sz="3200" dirty="0" smtClean="0">
                <a:solidFill>
                  <a:srgbClr val="FFFF00"/>
                </a:solidFill>
              </a:rPr>
              <a:t/>
            </a:r>
            <a:br>
              <a:rPr lang="uk-UA" sz="3200" dirty="0" smtClean="0">
                <a:solidFill>
                  <a:srgbClr val="FFFF00"/>
                </a:solidFill>
              </a:rPr>
            </a:br>
            <a:r>
              <a:rPr lang="uk-UA" sz="3200" dirty="0" smtClean="0">
                <a:solidFill>
                  <a:srgbClr val="FFFF00"/>
                </a:solidFill>
              </a:rPr>
              <a:t>Івана </a:t>
            </a:r>
            <a:r>
              <a:rPr lang="uk-UA" sz="3200" dirty="0" smtClean="0">
                <a:solidFill>
                  <a:srgbClr val="FFFF00"/>
                </a:solidFill>
              </a:rPr>
              <a:t>Сірка</a:t>
            </a:r>
            <a:endParaRPr lang="ru-RU" sz="3200" dirty="0">
              <a:solidFill>
                <a:srgbClr val="FFFF00"/>
              </a:solidFill>
            </a:endParaRPr>
          </a:p>
        </p:txBody>
      </p:sp>
      <p:sp>
        <p:nvSpPr>
          <p:cNvPr id="5" name="Текст 4"/>
          <p:cNvSpPr>
            <a:spLocks noGrp="1"/>
          </p:cNvSpPr>
          <p:nvPr>
            <p:ph type="body" sz="half" idx="2"/>
          </p:nvPr>
        </p:nvSpPr>
        <p:spPr>
          <a:xfrm>
            <a:off x="179512" y="1435100"/>
            <a:ext cx="3456384" cy="5306268"/>
          </a:xfrm>
        </p:spPr>
        <p:txBody>
          <a:bodyPr>
            <a:noAutofit/>
          </a:bodyPr>
          <a:lstStyle/>
          <a:p>
            <a:pPr algn="just"/>
            <a:r>
              <a:rPr lang="uk-UA" sz="2000" dirty="0"/>
              <a:t>Серед старожитностей козацького часу, що знаходяться в Дніпропетровській області, могила кошового отамана Запорозької Січі Івана Дмитровича Сірка посідає чільне місце. Адже в краї, який колись був центром формування запорізького козацтва і місцем розташування п′яти Запорозьких Січей, вона залишається чи не єдиним автентичним пам′ятником тієї епохи, який зберігся до наших днів. </a:t>
            </a:r>
            <a:endParaRPr lang="ru-RU" sz="20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764704"/>
            <a:ext cx="5086350"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8649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476672"/>
            <a:ext cx="6984776"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282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dirty="0" smtClean="0">
                <a:solidFill>
                  <a:srgbClr val="FFFF00"/>
                </a:solidFill>
              </a:rPr>
              <a:t>Троїцький Собор</a:t>
            </a:r>
            <a:endParaRPr lang="ru-RU" sz="3200" dirty="0">
              <a:solidFill>
                <a:srgbClr val="FFFF00"/>
              </a:solidFill>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3" y="764704"/>
            <a:ext cx="4176462" cy="576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Текст 8"/>
          <p:cNvSpPr>
            <a:spLocks noGrp="1"/>
          </p:cNvSpPr>
          <p:nvPr>
            <p:ph type="body" sz="half" idx="2"/>
          </p:nvPr>
        </p:nvSpPr>
        <p:spPr>
          <a:xfrm>
            <a:off x="107504" y="1435100"/>
            <a:ext cx="4248472" cy="5090387"/>
          </a:xfrm>
        </p:spPr>
        <p:txBody>
          <a:bodyPr>
            <a:normAutofit fontScale="92500" lnSpcReduction="10000"/>
          </a:bodyPr>
          <a:lstStyle/>
          <a:p>
            <a:pPr algn="just"/>
            <a:r>
              <a:rPr lang="ru-RU" sz="2400" dirty="0"/>
              <a:t>Троїцький собор у Новомосковську, колишньому запорозькому місті Самарь (Новоселиці), центру Самарської паланки. Споруджений у </a:t>
            </a:r>
            <a:r>
              <a:rPr lang="ru-RU" sz="2400" dirty="0" smtClean="0"/>
              <a:t>1772—81 роках </a:t>
            </a:r>
            <a:r>
              <a:rPr lang="ru-RU" sz="2400" dirty="0"/>
              <a:t>народним майстром </a:t>
            </a:r>
            <a:r>
              <a:rPr lang="ru-RU" sz="2400" dirty="0" smtClean="0"/>
              <a:t>                            Я</a:t>
            </a:r>
            <a:r>
              <a:rPr lang="ru-RU" sz="2400" dirty="0"/>
              <a:t>. Погребняком із дерева без жодного залізного цвяха.</a:t>
            </a:r>
          </a:p>
          <a:p>
            <a:pPr algn="just"/>
            <a:r>
              <a:rPr lang="ru-RU" sz="2400" dirty="0"/>
              <a:t>Конструктивно і композиційно Троїцький собор є винятковим мистецьким твором дерев'яної архітектури України, єдиний збережений в Україні дев'ятидільний храм, відноситься до 100 найкращих дерев'яних споруд світу.</a:t>
            </a:r>
          </a:p>
          <a:p>
            <a:pPr algn="just"/>
            <a:endParaRPr lang="ru-RU" dirty="0"/>
          </a:p>
        </p:txBody>
      </p:sp>
    </p:spTree>
    <p:extLst>
      <p:ext uri="{BB962C8B-B14F-4D97-AF65-F5344CB8AC3E}">
        <p14:creationId xmlns:p14="http://schemas.microsoft.com/office/powerpoint/2010/main" val="3073444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dirty="0" smtClean="0">
                <a:solidFill>
                  <a:srgbClr val="FFFF00"/>
                </a:solidFill>
              </a:rPr>
              <a:t>Кодацька фортеця</a:t>
            </a:r>
            <a:endParaRPr lang="ru-RU" sz="3200" dirty="0">
              <a:solidFill>
                <a:srgbClr val="FFFF00"/>
              </a:solidFill>
            </a:endParaRPr>
          </a:p>
        </p:txBody>
      </p:sp>
      <p:pic>
        <p:nvPicPr>
          <p:cNvPr id="122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779912" y="620688"/>
            <a:ext cx="5111750"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Текст 2"/>
          <p:cNvSpPr>
            <a:spLocks noGrp="1"/>
          </p:cNvSpPr>
          <p:nvPr>
            <p:ph type="body" sz="half" idx="2"/>
          </p:nvPr>
        </p:nvSpPr>
        <p:spPr>
          <a:xfrm>
            <a:off x="251520" y="1628800"/>
            <a:ext cx="3213993" cy="4497363"/>
          </a:xfrm>
        </p:spPr>
        <p:txBody>
          <a:bodyPr>
            <a:normAutofit/>
          </a:bodyPr>
          <a:lstStyle/>
          <a:p>
            <a:pPr algn="just"/>
            <a:r>
              <a:rPr lang="uk-UA" sz="2000" dirty="0"/>
              <a:t>Н</a:t>
            </a:r>
            <a:r>
              <a:rPr lang="ru-RU" sz="2000" dirty="0"/>
              <a:t>а кручі над Дніпром заснована фортеця Кодак. Місце для неї обрали невипадково – тут знаходився першого дніпровський поріг. </a:t>
            </a:r>
            <a:r>
              <a:rPr lang="uk-UA" sz="2000" dirty="0" smtClean="0"/>
              <a:t>Він</a:t>
            </a:r>
            <a:r>
              <a:rPr lang="ru-RU" sz="2000" dirty="0" smtClean="0"/>
              <a:t> </a:t>
            </a:r>
            <a:r>
              <a:rPr lang="ru-RU" sz="2000" dirty="0"/>
              <a:t>складався з 4 гряд загальною довжиною близько 400 м і падінням води в 2 метри Земельну Кодацьку фортецю будував відомий французький інженер </a:t>
            </a:r>
            <a:r>
              <a:rPr lang="ru-RU" sz="2000" dirty="0" smtClean="0"/>
              <a:t>                 Г</a:t>
            </a:r>
            <a:r>
              <a:rPr lang="ru-RU" sz="2000" dirty="0"/>
              <a:t>. Боплан. </a:t>
            </a:r>
            <a:endParaRPr lang="ru-RU" sz="2000" dirty="0"/>
          </a:p>
        </p:txBody>
      </p:sp>
    </p:spTree>
    <p:extLst>
      <p:ext uri="{BB962C8B-B14F-4D97-AF65-F5344CB8AC3E}">
        <p14:creationId xmlns:p14="http://schemas.microsoft.com/office/powerpoint/2010/main" val="3019444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3050"/>
            <a:ext cx="3213993" cy="1162050"/>
          </a:xfrm>
        </p:spPr>
        <p:txBody>
          <a:bodyPr>
            <a:normAutofit fontScale="90000"/>
          </a:bodyPr>
          <a:lstStyle/>
          <a:p>
            <a:pPr algn="ctr"/>
            <a:r>
              <a:rPr lang="uk-UA" sz="3200" dirty="0" smtClean="0">
                <a:solidFill>
                  <a:srgbClr val="FFFF00"/>
                </a:solidFill>
              </a:rPr>
              <a:t>Костел</a:t>
            </a:r>
            <a:br>
              <a:rPr lang="uk-UA" sz="3200" dirty="0" smtClean="0">
                <a:solidFill>
                  <a:srgbClr val="FFFF00"/>
                </a:solidFill>
              </a:rPr>
            </a:br>
            <a:r>
              <a:rPr lang="uk-UA" sz="3200" dirty="0" smtClean="0">
                <a:solidFill>
                  <a:srgbClr val="FFFF00"/>
                </a:solidFill>
              </a:rPr>
              <a:t> </a:t>
            </a:r>
            <a:r>
              <a:rPr lang="uk-UA" sz="3200" dirty="0" smtClean="0">
                <a:solidFill>
                  <a:srgbClr val="FFFF00"/>
                </a:solidFill>
              </a:rPr>
              <a:t>Святого Миколая</a:t>
            </a:r>
            <a:endParaRPr lang="ru-RU" sz="3200" dirty="0">
              <a:solidFill>
                <a:srgbClr val="FFFF00"/>
              </a:solidFill>
            </a:endParaRPr>
          </a:p>
        </p:txBody>
      </p:sp>
      <p:sp>
        <p:nvSpPr>
          <p:cNvPr id="5" name="Текст 4"/>
          <p:cNvSpPr>
            <a:spLocks noGrp="1"/>
          </p:cNvSpPr>
          <p:nvPr>
            <p:ph type="body" sz="half" idx="2"/>
          </p:nvPr>
        </p:nvSpPr>
        <p:spPr>
          <a:xfrm>
            <a:off x="457200" y="1435100"/>
            <a:ext cx="3008313" cy="5018236"/>
          </a:xfrm>
        </p:spPr>
        <p:txBody>
          <a:bodyPr>
            <a:noAutofit/>
          </a:bodyPr>
          <a:lstStyle/>
          <a:p>
            <a:pPr algn="just"/>
            <a:r>
              <a:rPr lang="uk-UA" sz="2000" dirty="0"/>
              <a:t>Дніпродзержинський костел вважається найбільшим у Південній Україні. Його спорудили у 1896 – 1897 роках за проектом польського архітектора Маріана </a:t>
            </a:r>
            <a:r>
              <a:rPr lang="uk-UA" sz="2000" dirty="0" smtClean="0"/>
              <a:t>Хорманського  </a:t>
            </a:r>
            <a:r>
              <a:rPr lang="uk-UA" sz="2000" dirty="0"/>
              <a:t>для католиків. Готичні форми собору, дві його 33 метрові вежі вражають красою і величчю . А з висоти пташиного польоту костел Святого Миколая виглядає, ніби хрест латинської форми</a:t>
            </a:r>
            <a:endParaRPr lang="ru-RU" sz="20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290267"/>
            <a:ext cx="4499992" cy="494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9717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8763049"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005064"/>
            <a:ext cx="314642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075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pPr algn="ctr"/>
            <a:r>
              <a:rPr lang="uk-UA" sz="3600" dirty="0" smtClean="0">
                <a:solidFill>
                  <a:srgbClr val="FFFF00"/>
                </a:solidFill>
              </a:rPr>
              <a:t>Хутір </a:t>
            </a:r>
            <a:r>
              <a:rPr lang="uk-UA" sz="3600" dirty="0" smtClean="0">
                <a:solidFill>
                  <a:srgbClr val="FFFF00"/>
                </a:solidFill>
              </a:rPr>
              <a:t>                          « </a:t>
            </a:r>
            <a:r>
              <a:rPr lang="uk-UA" sz="3600" dirty="0" smtClean="0">
                <a:solidFill>
                  <a:srgbClr val="FFFF00"/>
                </a:solidFill>
              </a:rPr>
              <a:t>Галушка»</a:t>
            </a:r>
            <a:endParaRPr lang="ru-RU" sz="3600" dirty="0">
              <a:solidFill>
                <a:srgbClr val="FFFF00"/>
              </a:solidFill>
            </a:endParaRPr>
          </a:p>
        </p:txBody>
      </p:sp>
      <p:sp>
        <p:nvSpPr>
          <p:cNvPr id="6" name="Текст 5"/>
          <p:cNvSpPr>
            <a:spLocks noGrp="1"/>
          </p:cNvSpPr>
          <p:nvPr>
            <p:ph type="body" sz="half" idx="2"/>
          </p:nvPr>
        </p:nvSpPr>
        <p:spPr>
          <a:xfrm>
            <a:off x="251520" y="1435100"/>
            <a:ext cx="3600400" cy="5306268"/>
          </a:xfrm>
        </p:spPr>
        <p:txBody>
          <a:bodyPr>
            <a:noAutofit/>
          </a:bodyPr>
          <a:lstStyle/>
          <a:p>
            <a:pPr algn="just"/>
            <a:r>
              <a:rPr lang="uk-UA" sz="2000" dirty="0"/>
              <a:t>Хутір засновано наприкінці </a:t>
            </a:r>
            <a:r>
              <a:rPr lang="en-US" sz="2000" dirty="0"/>
              <a:t>XVII </a:t>
            </a:r>
            <a:r>
              <a:rPr lang="uk-UA" sz="2000" dirty="0"/>
              <a:t>сторіччя запорозькими козаками, які селилися на території Дикого Поля. Він розташований на території села Гречане </a:t>
            </a:r>
            <a:r>
              <a:rPr lang="uk-UA" sz="2000" dirty="0" smtClean="0"/>
              <a:t>Петриківського </a:t>
            </a:r>
            <a:r>
              <a:rPr lang="uk-UA" sz="2000" dirty="0"/>
              <a:t>району. У межах комплексу  </a:t>
            </a:r>
            <a:r>
              <a:rPr lang="uk-UA" sz="2000" dirty="0"/>
              <a:t>знаходитиься</a:t>
            </a:r>
            <a:r>
              <a:rPr lang="uk-UA" sz="2000" dirty="0"/>
              <a:t> укріплення </a:t>
            </a:r>
            <a:r>
              <a:rPr lang="uk-UA" sz="2000" dirty="0" smtClean="0"/>
              <a:t>                     « </a:t>
            </a:r>
            <a:r>
              <a:rPr lang="uk-UA" sz="2000" dirty="0"/>
              <a:t>Січ» та три селянські садиби., збудовані наприкінці </a:t>
            </a:r>
            <a:r>
              <a:rPr lang="en-US" sz="2000" dirty="0"/>
              <a:t>XIX</a:t>
            </a:r>
            <a:r>
              <a:rPr lang="uk-UA" sz="2000" dirty="0"/>
              <a:t>  сторіччя. В першій садибі – корчма та музей селянського побуту, друга – садиба </a:t>
            </a:r>
            <a:r>
              <a:rPr lang="uk-UA" sz="2000" dirty="0"/>
              <a:t>гончара</a:t>
            </a:r>
            <a:r>
              <a:rPr lang="uk-UA" sz="2000" dirty="0"/>
              <a:t>, а третя – оселя художника, справжнього майстра відомого на весь світ Петриківського розпису.</a:t>
            </a:r>
            <a:endParaRPr lang="ru-RU" sz="2000" dirty="0"/>
          </a:p>
          <a:p>
            <a:endParaRPr lang="ru-RU" sz="20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404664"/>
            <a:ext cx="4752528"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5886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6984776" cy="528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581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727280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858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3286001" cy="1162050"/>
          </a:xfrm>
        </p:spPr>
        <p:txBody>
          <a:bodyPr>
            <a:noAutofit/>
          </a:bodyPr>
          <a:lstStyle/>
          <a:p>
            <a:pPr algn="ctr"/>
            <a:r>
              <a:rPr lang="uk-UA" sz="3600" dirty="0" smtClean="0">
                <a:solidFill>
                  <a:srgbClr val="FFFF00"/>
                </a:solidFill>
              </a:rPr>
              <a:t>Китайгородські</a:t>
            </a:r>
            <a:r>
              <a:rPr lang="uk-UA" sz="3600" dirty="0" smtClean="0">
                <a:solidFill>
                  <a:srgbClr val="FFFF00"/>
                </a:solidFill>
              </a:rPr>
              <a:t> церкви</a:t>
            </a:r>
            <a:endParaRPr lang="ru-RU" sz="3600" dirty="0">
              <a:solidFill>
                <a:srgbClr val="FFFF00"/>
              </a:solidFill>
            </a:endParaRPr>
          </a:p>
        </p:txBody>
      </p:sp>
      <p:sp>
        <p:nvSpPr>
          <p:cNvPr id="5" name="Текст 4"/>
          <p:cNvSpPr>
            <a:spLocks noGrp="1"/>
          </p:cNvSpPr>
          <p:nvPr>
            <p:ph type="body" sz="half" idx="2"/>
          </p:nvPr>
        </p:nvSpPr>
        <p:spPr>
          <a:xfrm>
            <a:off x="107504" y="1412776"/>
            <a:ext cx="4176464" cy="5328592"/>
          </a:xfrm>
        </p:spPr>
        <p:txBody>
          <a:bodyPr>
            <a:normAutofit fontScale="70000" lnSpcReduction="20000"/>
          </a:bodyPr>
          <a:lstStyle/>
          <a:p>
            <a:pPr algn="just"/>
            <a:r>
              <a:rPr lang="ru-RU" sz="2900" dirty="0"/>
              <a:t>Композиційним</a:t>
            </a:r>
            <a:r>
              <a:rPr lang="ru-RU" sz="2900" dirty="0"/>
              <a:t> центром ансамблю є </a:t>
            </a:r>
            <a:r>
              <a:rPr lang="ru-RU" sz="2900" dirty="0"/>
              <a:t>Успенська</a:t>
            </a:r>
            <a:r>
              <a:rPr lang="ru-RU" sz="2900" dirty="0"/>
              <a:t> церква, </a:t>
            </a:r>
            <a:r>
              <a:rPr lang="ru-RU" sz="2900" dirty="0"/>
              <a:t>збудована</a:t>
            </a:r>
            <a:r>
              <a:rPr lang="ru-RU" sz="2900" dirty="0"/>
              <a:t> з </a:t>
            </a:r>
            <a:r>
              <a:rPr lang="ru-RU" sz="2900" dirty="0"/>
              <a:t>цегли</a:t>
            </a:r>
            <a:r>
              <a:rPr lang="ru-RU" sz="2900" dirty="0"/>
              <a:t>, має </a:t>
            </a:r>
            <a:r>
              <a:rPr lang="ru-RU" sz="2900" dirty="0"/>
              <a:t>п'ять</a:t>
            </a:r>
            <a:r>
              <a:rPr lang="ru-RU" sz="2900" dirty="0"/>
              <a:t> бань. У </a:t>
            </a:r>
            <a:r>
              <a:rPr lang="ru-RU" sz="2900" dirty="0"/>
              <a:t>плані</a:t>
            </a:r>
            <a:r>
              <a:rPr lang="ru-RU" sz="2900" dirty="0"/>
              <a:t> повторює </a:t>
            </a:r>
            <a:r>
              <a:rPr lang="ru-RU" sz="2900" dirty="0"/>
              <a:t>традиційний</a:t>
            </a:r>
            <a:r>
              <a:rPr lang="ru-RU" sz="2900" dirty="0"/>
              <a:t> для української народної архітектури тип тридольного храму з приміщеннями, які прилягають до центральної частини з півночі та півдня. Центральний об'єм увінчує восьмерик із банею, ліхтариком та декоративною маківкою. Стіни церкви прикрашають розкреповані карнизи та пілястри, наличники вікон. Перехід квадрата простору під банею вирішений за допомогою ступінчатих арок, замість традиційних парусів. Об'ємно-просторова структура Успенської церкви дуже оригінальна, не має аналогів на Сході та Півдні України.</a:t>
            </a:r>
            <a:r>
              <a:rPr lang="ru-RU" dirty="0"/>
              <a:t> </a:t>
            </a:r>
            <a:endParaRPr lang="ru-RU"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87622"/>
            <a:ext cx="4283968" cy="5904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07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56433"/>
            <a:ext cx="4896544"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Заголовок 8"/>
          <p:cNvSpPr>
            <a:spLocks noGrp="1"/>
          </p:cNvSpPr>
          <p:nvPr>
            <p:ph type="body" sz="half" idx="2"/>
          </p:nvPr>
        </p:nvSpPr>
        <p:spPr>
          <a:xfrm>
            <a:off x="251520" y="332656"/>
            <a:ext cx="3600400" cy="6120680"/>
          </a:xfrm>
        </p:spPr>
        <p:txBody>
          <a:bodyPr>
            <a:normAutofit/>
          </a:bodyPr>
          <a:lstStyle/>
          <a:p>
            <a:pPr algn="just"/>
            <a:endParaRPr lang="ru-RU" sz="2000" dirty="0" smtClean="0"/>
          </a:p>
          <a:p>
            <a:pPr algn="just"/>
            <a:r>
              <a:rPr lang="ru-RU" sz="2000" dirty="0" smtClean="0"/>
              <a:t>Миколаївська </a:t>
            </a:r>
            <a:r>
              <a:rPr lang="ru-RU" sz="2000" dirty="0"/>
              <a:t>церква - більш типова для стилю бароко культова споруда. Являє собою зразок тетраконхового однобаштового храму. Високий барабан увінчаний невеличкою главкою. На поверхні стін присутні пілястри, також декоративні наличники. Цінність пам'ятки значно доповнює розпис у барабані, на стінах й склепінні храму. Характерна для стилю бароко в цілому м'якість ліній виявилася тут у формі плану, у наявності фігурних наличників, у загальних пропорціях будівлі. </a:t>
            </a:r>
            <a:endParaRPr lang="ru-RU" sz="2000" dirty="0"/>
          </a:p>
        </p:txBody>
      </p:sp>
    </p:spTree>
    <p:extLst>
      <p:ext uri="{BB962C8B-B14F-4D97-AF65-F5344CB8AC3E}">
        <p14:creationId xmlns:p14="http://schemas.microsoft.com/office/powerpoint/2010/main" val="21427812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84371"/>
            <a:ext cx="418193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Текст 5"/>
          <p:cNvSpPr>
            <a:spLocks noGrp="1"/>
          </p:cNvSpPr>
          <p:nvPr>
            <p:ph type="body" sz="half" idx="2"/>
          </p:nvPr>
        </p:nvSpPr>
        <p:spPr>
          <a:xfrm>
            <a:off x="179512" y="0"/>
            <a:ext cx="4536504" cy="6597352"/>
          </a:xfrm>
        </p:spPr>
        <p:txBody>
          <a:bodyPr>
            <a:noAutofit/>
          </a:bodyPr>
          <a:lstStyle/>
          <a:p>
            <a:pPr algn="just"/>
            <a:endParaRPr lang="ru-RU" sz="2000" dirty="0" smtClean="0"/>
          </a:p>
          <a:p>
            <a:pPr algn="just"/>
            <a:r>
              <a:rPr lang="ru-RU" sz="2000" dirty="0" smtClean="0"/>
              <a:t>Дуже </a:t>
            </a:r>
            <a:r>
              <a:rPr lang="ru-RU" sz="2000" dirty="0"/>
              <a:t>цікавою в архітектурному відношенні є Варваринська церква. Цегляна, тричастна, із прямокутним бабинцем, квадратним нефом, та півкруглою абсидою вівтаря. Над усім об'ємом центру височить вежа - восьмигранна, має два яруси, завершується високою ограненою банею. Ця вежа - дзвіниця повторює характерний для народного будівництва принцип - </a:t>
            </a:r>
            <a:r>
              <a:rPr lang="ru-RU" sz="2000" dirty="0" smtClean="0"/>
              <a:t>восьмигранник </a:t>
            </a:r>
            <a:r>
              <a:rPr lang="ru-RU" sz="2000" dirty="0"/>
              <a:t>на четверику. Перший ярус дзвіниці - глухий, другий ярус - із великими арочними отворами. Хід на вежу розташований у бічній стіні, яка відділяє неф від бабинця. Масивні пропорції вежі вдало доповнюють композицію всього ансамблю. В 1796 р. дзвіниця була перебудована на власне церкву великомучениці Варвари. </a:t>
            </a:r>
            <a:endParaRPr lang="ru-RU" sz="2000" dirty="0"/>
          </a:p>
        </p:txBody>
      </p:sp>
    </p:spTree>
    <p:extLst>
      <p:ext uri="{BB962C8B-B14F-4D97-AF65-F5344CB8AC3E}">
        <p14:creationId xmlns:p14="http://schemas.microsoft.com/office/powerpoint/2010/main" val="154103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3200" dirty="0" smtClean="0">
                <a:solidFill>
                  <a:srgbClr val="FFFF00"/>
                </a:solidFill>
              </a:rPr>
              <a:t>Токівський водоспад</a:t>
            </a:r>
            <a:endParaRPr lang="ru-RU" sz="3200" dirty="0">
              <a:solidFill>
                <a:srgbClr val="FFFF00"/>
              </a:solidFill>
            </a:endParaRPr>
          </a:p>
        </p:txBody>
      </p:sp>
      <p:sp>
        <p:nvSpPr>
          <p:cNvPr id="5" name="Текст 4"/>
          <p:cNvSpPr>
            <a:spLocks noGrp="1"/>
          </p:cNvSpPr>
          <p:nvPr>
            <p:ph type="body" sz="half" idx="2"/>
          </p:nvPr>
        </p:nvSpPr>
        <p:spPr>
          <a:xfrm>
            <a:off x="179512" y="1435100"/>
            <a:ext cx="3096345" cy="4691063"/>
          </a:xfrm>
        </p:spPr>
        <p:txBody>
          <a:bodyPr>
            <a:normAutofit/>
          </a:bodyPr>
          <a:lstStyle/>
          <a:p>
            <a:pPr algn="just"/>
            <a:r>
              <a:rPr lang="uk-UA" sz="2000" dirty="0"/>
              <a:t>В</a:t>
            </a:r>
            <a:r>
              <a:rPr lang="ru-RU" sz="2000" dirty="0"/>
              <a:t>одоспад є місцем особливої гордості апостолівців. </a:t>
            </a:r>
            <a:r>
              <a:rPr lang="ru-RU" sz="2000" dirty="0" smtClean="0"/>
              <a:t>Площа </a:t>
            </a:r>
            <a:r>
              <a:rPr lang="ru-RU" sz="2000" dirty="0"/>
              <a:t>цього заповідного об’єкта — лише два гектари</a:t>
            </a:r>
            <a:r>
              <a:rPr lang="ru-RU" sz="2000" dirty="0" smtClean="0"/>
              <a:t>.</a:t>
            </a:r>
            <a:r>
              <a:rPr lang="uk-UA" sz="2000" dirty="0"/>
              <a:t> Скелі каньйону річки висотою до 30 метрів складаються з рожевого, червоного та сірого граніту, вік яких сягає 2,6 – 2,7 млн. років Цікаво,що фактично всі блоки гранітів правильної паралелепіпедної форми, і вони можуть досягати 27м</a:t>
            </a:r>
            <a:r>
              <a:rPr lang="uk-UA" sz="2000" baseline="30000" dirty="0"/>
              <a:t>3</a:t>
            </a:r>
            <a:r>
              <a:rPr lang="uk-UA" sz="2000" dirty="0"/>
              <a:t>.</a:t>
            </a:r>
            <a:endParaRPr lang="ru-RU" sz="2000" dirty="0"/>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872099"/>
            <a:ext cx="5056956" cy="5221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528861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655</Words>
  <Application>Microsoft Office PowerPoint</Application>
  <PresentationFormat>Экран (4:3)</PresentationFormat>
  <Paragraphs>26</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Сім чудес Дніпропетровщини</vt:lpstr>
      <vt:lpstr>Презентация PowerPoint</vt:lpstr>
      <vt:lpstr>Хутір                           « Галушка»</vt:lpstr>
      <vt:lpstr>Презентация PowerPoint</vt:lpstr>
      <vt:lpstr>Презентация PowerPoint</vt:lpstr>
      <vt:lpstr>Китайгородські церкви</vt:lpstr>
      <vt:lpstr>Презентация PowerPoint</vt:lpstr>
      <vt:lpstr>Презентация PowerPoint</vt:lpstr>
      <vt:lpstr>Токівський водоспад</vt:lpstr>
      <vt:lpstr>Могила  Івана Сірка</vt:lpstr>
      <vt:lpstr>Презентация PowerPoint</vt:lpstr>
      <vt:lpstr>Троїцький Собор</vt:lpstr>
      <vt:lpstr>Кодацька фортеця</vt:lpstr>
      <vt:lpstr>Костел  Святого Миколая</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Sea</dc:creator>
  <cp:lastModifiedBy>Sea</cp:lastModifiedBy>
  <cp:revision>11</cp:revision>
  <dcterms:created xsi:type="dcterms:W3CDTF">2012-02-26T15:04:44Z</dcterms:created>
  <dcterms:modified xsi:type="dcterms:W3CDTF">2012-02-26T17:05:01Z</dcterms:modified>
</cp:coreProperties>
</file>